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9BE3302-3FEF-4FAF-9CFC-4B33F6800FE0}">
          <p14:sldIdLst>
            <p14:sldId id="256"/>
            <p14:sldId id="257"/>
            <p14:sldId id="258"/>
            <p14:sldId id="259"/>
            <p14:sldId id="260"/>
            <p14:sldId id="261"/>
            <p14:sldId id="26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9126" autoAdjust="0"/>
  </p:normalViewPr>
  <p:slideViewPr>
    <p:cSldViewPr snapToGrid="0">
      <p:cViewPr varScale="1">
        <p:scale>
          <a:sx n="37" d="100"/>
          <a:sy n="37" d="100"/>
        </p:scale>
        <p:origin x="1140" y="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02571-620A-47A6-A8B7-BBA3845C748B}" type="datetimeFigureOut">
              <a:rPr lang="en-US" smtClean="0"/>
              <a:pPr/>
              <a:t>6/30/2018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2E072B-ED21-4025-9F70-37087E69B52D}" type="slidenum">
              <a:rPr lang="en-US" smtClean="0"/>
              <a:pPr/>
              <a:t>‹#›</a:t>
            </a:fld>
            <a:endParaRPr lang="en-US"/>
          </a:p>
        </p:txBody>
      </p:sp>
    </p:spTree>
    <p:extLst>
      <p:ext uri="{BB962C8B-B14F-4D97-AF65-F5344CB8AC3E}">
        <p14:creationId xmlns:p14="http://schemas.microsoft.com/office/powerpoint/2010/main" val="5719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assessment will focus on the current state of organizational hardware and software within the organization.</a:t>
            </a:r>
          </a:p>
          <a:p>
            <a:r>
              <a:rPr lang="en-US" sz="1200" kern="1200" dirty="0">
                <a:solidFill>
                  <a:schemeClr val="tx1"/>
                </a:solidFill>
                <a:effectLst/>
                <a:latin typeface="+mn-lt"/>
                <a:ea typeface="+mn-ea"/>
                <a:cs typeface="+mn-cs"/>
              </a:rPr>
              <a:t>Within our assessment we will also examine the means and vulnerability of our software to threats.</a:t>
            </a:r>
          </a:p>
          <a:p>
            <a:r>
              <a:rPr lang="en-US" sz="1200" kern="1200" dirty="0">
                <a:solidFill>
                  <a:schemeClr val="tx1"/>
                </a:solidFill>
                <a:effectLst/>
                <a:latin typeface="+mn-lt"/>
                <a:ea typeface="+mn-ea"/>
                <a:cs typeface="+mn-cs"/>
              </a:rPr>
              <a:t>Additionally, expertise, skills and competence levels will be assessed.</a:t>
            </a:r>
          </a:p>
          <a:p>
            <a:endParaRPr lang="en-US" dirty="0"/>
          </a:p>
        </p:txBody>
      </p:sp>
      <p:sp>
        <p:nvSpPr>
          <p:cNvPr id="4" name="Slide Number Placeholder 3"/>
          <p:cNvSpPr>
            <a:spLocks noGrp="1"/>
          </p:cNvSpPr>
          <p:nvPr>
            <p:ph type="sldNum" sz="quarter" idx="10"/>
          </p:nvPr>
        </p:nvSpPr>
        <p:spPr/>
        <p:txBody>
          <a:bodyPr/>
          <a:lstStyle/>
          <a:p>
            <a:fld id="{622E072B-ED21-4025-9F70-37087E69B52D}" type="slidenum">
              <a:rPr lang="en-US" smtClean="0"/>
              <a:pPr/>
              <a:t>2</a:t>
            </a:fld>
            <a:endParaRPr lang="en-US"/>
          </a:p>
        </p:txBody>
      </p:sp>
    </p:spTree>
    <p:extLst>
      <p:ext uri="{BB962C8B-B14F-4D97-AF65-F5344CB8AC3E}">
        <p14:creationId xmlns:p14="http://schemas.microsoft.com/office/powerpoint/2010/main" val="996962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assessment will focus on many areas.  These includes:</a:t>
            </a:r>
          </a:p>
          <a:p>
            <a:r>
              <a:rPr lang="en-US" sz="1200" kern="1200" dirty="0">
                <a:solidFill>
                  <a:schemeClr val="tx1"/>
                </a:solidFill>
                <a:effectLst/>
                <a:latin typeface="+mn-lt"/>
                <a:ea typeface="+mn-ea"/>
                <a:cs typeface="+mn-cs"/>
              </a:rPr>
              <a:t>The work environment</a:t>
            </a:r>
          </a:p>
          <a:p>
            <a:r>
              <a:rPr lang="en-US" sz="1200" kern="1200" dirty="0">
                <a:solidFill>
                  <a:schemeClr val="tx1"/>
                </a:solidFill>
                <a:effectLst/>
                <a:latin typeface="+mn-lt"/>
                <a:ea typeface="+mn-ea"/>
                <a:cs typeface="+mn-cs"/>
              </a:rPr>
              <a:t>Server infrastructure</a:t>
            </a:r>
          </a:p>
          <a:p>
            <a:r>
              <a:rPr lang="en-US" sz="1200" kern="1200" dirty="0">
                <a:solidFill>
                  <a:schemeClr val="tx1"/>
                </a:solidFill>
                <a:effectLst/>
                <a:latin typeface="+mn-lt"/>
                <a:ea typeface="+mn-ea"/>
                <a:cs typeface="+mn-cs"/>
              </a:rPr>
              <a:t>The communication system (hardware and software)</a:t>
            </a:r>
          </a:p>
          <a:p>
            <a:r>
              <a:rPr lang="en-US" sz="1200" kern="1200" dirty="0">
                <a:solidFill>
                  <a:schemeClr val="tx1"/>
                </a:solidFill>
                <a:effectLst/>
                <a:latin typeface="+mn-lt"/>
                <a:ea typeface="+mn-ea"/>
                <a:cs typeface="+mn-cs"/>
              </a:rPr>
              <a:t>Security components</a:t>
            </a:r>
          </a:p>
          <a:p>
            <a:r>
              <a:rPr lang="en-US" sz="1200" kern="1200" dirty="0">
                <a:solidFill>
                  <a:schemeClr val="tx1"/>
                </a:solidFill>
                <a:effectLst/>
                <a:latin typeface="+mn-lt"/>
                <a:ea typeface="+mn-ea"/>
                <a:cs typeface="+mn-cs"/>
              </a:rPr>
              <a:t>Hardware and software licensing and documentation</a:t>
            </a:r>
          </a:p>
          <a:p>
            <a:r>
              <a:rPr lang="en-US" sz="1200" kern="1200" dirty="0">
                <a:solidFill>
                  <a:schemeClr val="tx1"/>
                </a:solidFill>
                <a:effectLst/>
                <a:latin typeface="+mn-lt"/>
                <a:ea typeface="+mn-ea"/>
                <a:cs typeface="+mn-cs"/>
              </a:rPr>
              <a:t>Configuration management</a:t>
            </a:r>
          </a:p>
          <a:p>
            <a:endParaRPr lang="en-US" dirty="0"/>
          </a:p>
        </p:txBody>
      </p:sp>
      <p:sp>
        <p:nvSpPr>
          <p:cNvPr id="4" name="Slide Number Placeholder 3"/>
          <p:cNvSpPr>
            <a:spLocks noGrp="1"/>
          </p:cNvSpPr>
          <p:nvPr>
            <p:ph type="sldNum" sz="quarter" idx="10"/>
          </p:nvPr>
        </p:nvSpPr>
        <p:spPr/>
        <p:txBody>
          <a:bodyPr/>
          <a:lstStyle/>
          <a:p>
            <a:fld id="{622E072B-ED21-4025-9F70-37087E69B52D}" type="slidenum">
              <a:rPr lang="en-US" smtClean="0"/>
              <a:pPr/>
              <a:t>3</a:t>
            </a:fld>
            <a:endParaRPr lang="en-US"/>
          </a:p>
        </p:txBody>
      </p:sp>
    </p:spTree>
    <p:extLst>
      <p:ext uri="{BB962C8B-B14F-4D97-AF65-F5344CB8AC3E}">
        <p14:creationId xmlns:p14="http://schemas.microsoft.com/office/powerpoint/2010/main" val="1514276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 system status should be assessed for the following rationales</a:t>
            </a:r>
          </a:p>
          <a:p>
            <a:r>
              <a:rPr lang="en-US" dirty="0"/>
              <a:t>To detect faulty aspects</a:t>
            </a:r>
          </a:p>
          <a:p>
            <a:r>
              <a:rPr lang="en-US" dirty="0"/>
              <a:t>To quantify needs for improvement</a:t>
            </a:r>
          </a:p>
          <a:p>
            <a:r>
              <a:rPr lang="en-US" dirty="0"/>
              <a:t>To assess the cost of renovation</a:t>
            </a:r>
          </a:p>
          <a:p>
            <a:r>
              <a:rPr lang="en-US" dirty="0"/>
              <a:t>Define the extent of safety and privacy for the system</a:t>
            </a:r>
          </a:p>
          <a:p>
            <a:r>
              <a:rPr lang="en-US" dirty="0"/>
              <a:t>To evaluate the skills available</a:t>
            </a:r>
          </a:p>
          <a:p>
            <a:r>
              <a:rPr lang="en-US" dirty="0"/>
              <a:t>Outline any economic needs</a:t>
            </a:r>
          </a:p>
          <a:p>
            <a:endParaRPr lang="en-US" dirty="0"/>
          </a:p>
        </p:txBody>
      </p:sp>
      <p:sp>
        <p:nvSpPr>
          <p:cNvPr id="4" name="Slide Number Placeholder 3"/>
          <p:cNvSpPr>
            <a:spLocks noGrp="1"/>
          </p:cNvSpPr>
          <p:nvPr>
            <p:ph type="sldNum" sz="quarter" idx="10"/>
          </p:nvPr>
        </p:nvSpPr>
        <p:spPr/>
        <p:txBody>
          <a:bodyPr/>
          <a:lstStyle/>
          <a:p>
            <a:fld id="{622E072B-ED21-4025-9F70-37087E69B52D}" type="slidenum">
              <a:rPr lang="en-US" smtClean="0"/>
              <a:pPr/>
              <a:t>4</a:t>
            </a:fld>
            <a:endParaRPr lang="en-US"/>
          </a:p>
        </p:txBody>
      </p:sp>
    </p:spTree>
    <p:extLst>
      <p:ext uri="{BB962C8B-B14F-4D97-AF65-F5344CB8AC3E}">
        <p14:creationId xmlns:p14="http://schemas.microsoft.com/office/powerpoint/2010/main" val="2349022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assessment will be carried out with the assistance of the following tools. Risk assessment tools, Operative manual, Operative and physical manual, Tools for measuring hardware speed, and command prompts for assessing communication aspects.</a:t>
            </a:r>
          </a:p>
        </p:txBody>
      </p:sp>
      <p:sp>
        <p:nvSpPr>
          <p:cNvPr id="4" name="Slide Number Placeholder 3"/>
          <p:cNvSpPr>
            <a:spLocks noGrp="1"/>
          </p:cNvSpPr>
          <p:nvPr>
            <p:ph type="sldNum" sz="quarter" idx="10"/>
          </p:nvPr>
        </p:nvSpPr>
        <p:spPr/>
        <p:txBody>
          <a:bodyPr/>
          <a:lstStyle/>
          <a:p>
            <a:fld id="{622E072B-ED21-4025-9F70-37087E69B52D}" type="slidenum">
              <a:rPr lang="en-US" smtClean="0"/>
              <a:pPr/>
              <a:t>5</a:t>
            </a:fld>
            <a:endParaRPr lang="en-US"/>
          </a:p>
        </p:txBody>
      </p:sp>
    </p:spTree>
    <p:extLst>
      <p:ext uri="{BB962C8B-B14F-4D97-AF65-F5344CB8AC3E}">
        <p14:creationId xmlns:p14="http://schemas.microsoft.com/office/powerpoint/2010/main" val="2302141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assessment will report the following IT features</a:t>
            </a:r>
          </a:p>
          <a:p>
            <a:r>
              <a:rPr lang="en-US" dirty="0"/>
              <a:t>Identification of all hardware parts in the systems</a:t>
            </a:r>
          </a:p>
          <a:p>
            <a:r>
              <a:rPr lang="en-US" dirty="0"/>
              <a:t>The current hardware status</a:t>
            </a:r>
          </a:p>
          <a:p>
            <a:r>
              <a:rPr lang="en-US" dirty="0"/>
              <a:t>The ability of all software and hardware to function</a:t>
            </a:r>
          </a:p>
          <a:p>
            <a:r>
              <a:rPr lang="en-US" dirty="0"/>
              <a:t>Procedures for documentation</a:t>
            </a:r>
          </a:p>
          <a:p>
            <a:r>
              <a:rPr lang="en-US" dirty="0"/>
              <a:t>Weakness level of the system</a:t>
            </a:r>
          </a:p>
          <a:p>
            <a:r>
              <a:rPr lang="en-US" dirty="0"/>
              <a:t>Appropriateness of IT skills</a:t>
            </a:r>
          </a:p>
        </p:txBody>
      </p:sp>
      <p:sp>
        <p:nvSpPr>
          <p:cNvPr id="4" name="Slide Number Placeholder 3"/>
          <p:cNvSpPr>
            <a:spLocks noGrp="1"/>
          </p:cNvSpPr>
          <p:nvPr>
            <p:ph type="sldNum" sz="quarter" idx="10"/>
          </p:nvPr>
        </p:nvSpPr>
        <p:spPr/>
        <p:txBody>
          <a:bodyPr/>
          <a:lstStyle/>
          <a:p>
            <a:fld id="{622E072B-ED21-4025-9F70-37087E69B52D}" type="slidenum">
              <a:rPr lang="en-US" smtClean="0"/>
              <a:pPr/>
              <a:t>6</a:t>
            </a:fld>
            <a:endParaRPr lang="en-US"/>
          </a:p>
        </p:txBody>
      </p:sp>
    </p:spTree>
    <p:extLst>
      <p:ext uri="{BB962C8B-B14F-4D97-AF65-F5344CB8AC3E}">
        <p14:creationId xmlns:p14="http://schemas.microsoft.com/office/powerpoint/2010/main" val="2009314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933F64-EA44-4D81-A444-AB3A4E72CF12}" type="datetimeFigureOut">
              <a:rPr lang="en-US" smtClean="0"/>
              <a:pPr/>
              <a:t>6/30/2018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3511826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933F64-EA44-4D81-A444-AB3A4E72CF12}" type="datetimeFigureOut">
              <a:rPr lang="en-US" smtClean="0"/>
              <a:pPr/>
              <a:t>6/30/2018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2924568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6/30/2018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392115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933F64-EA44-4D81-A444-AB3A4E72CF12}" type="datetimeFigureOut">
              <a:rPr lang="en-US" smtClean="0"/>
              <a:pPr/>
              <a:t>6/30/2018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423285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933F64-EA44-4D81-A444-AB3A4E72CF12}" type="datetimeFigureOut">
              <a:rPr lang="en-US" smtClean="0"/>
              <a:pPr/>
              <a:t>6/30/2018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2055816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933F64-EA44-4D81-A444-AB3A4E72CF12}" type="datetimeFigureOut">
              <a:rPr lang="en-US" smtClean="0"/>
              <a:pPr/>
              <a:t>6/30/2018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747234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933F64-EA44-4D81-A444-AB3A4E72CF12}" type="datetimeFigureOut">
              <a:rPr lang="en-US" smtClean="0"/>
              <a:pPr/>
              <a:t>6/30/2018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25173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9933F64-EA44-4D81-A444-AB3A4E72CF12}" type="datetimeFigureOut">
              <a:rPr lang="en-US" smtClean="0"/>
              <a:pPr/>
              <a:t>6/30/2018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1416080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9933F64-EA44-4D81-A444-AB3A4E72CF12}" type="datetimeFigureOut">
              <a:rPr lang="en-US" smtClean="0"/>
              <a:pPr/>
              <a:t>6/30/2018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1674861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6/30/2018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2505562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6/30/2018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94012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6/30/2018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1066853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6/30/2018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23977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6/30/2018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1264471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933F64-EA44-4D81-A444-AB3A4E72CF12}" type="datetimeFigureOut">
              <a:rPr lang="en-US" smtClean="0"/>
              <a:pPr/>
              <a:t>6/30/2018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2544620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933F64-EA44-4D81-A444-AB3A4E72CF12}" type="datetimeFigureOut">
              <a:rPr lang="en-US" smtClean="0"/>
              <a:pPr/>
              <a:t>6/30/2018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val="1312060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933F64-EA44-4D81-A444-AB3A4E72CF12}" type="datetimeFigureOut">
              <a:rPr lang="en-US" smtClean="0"/>
              <a:pPr/>
              <a:t>6/30/2018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AAA5525-3B59-43BF-869A-E777D40BA26E}" type="slidenum">
              <a:rPr lang="en-US" smtClean="0"/>
              <a:pPr/>
              <a:t>‹#›</a:t>
            </a:fld>
            <a:endParaRPr lang="en-US"/>
          </a:p>
        </p:txBody>
      </p:sp>
    </p:spTree>
    <p:extLst>
      <p:ext uri="{BB962C8B-B14F-4D97-AF65-F5344CB8AC3E}">
        <p14:creationId xmlns:p14="http://schemas.microsoft.com/office/powerpoint/2010/main" val="162917279"/>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kemyvic.wikispaces.com/La+Comunicaci%C3%B3n+Web+en+la+gesti%C3%B3n+Administrativ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aximark.fr/blog/2011/09/la-nouvelle-fracture-numerique-dun-cote-les-entreprises-de-lautre-les-clients-et-les-collaborateurs-pas-pour-longtemp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informationtechnology1.wikispace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virtualmarketingofficer.com/2009/08/07/sustainable-and-valuable-social-media-strategy-part-ii/tool-box-smal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creativecommons.org/licenses/by-nc-nd/4.0/" TargetMode="External"/><Relationship Id="rId4" Type="http://schemas.openxmlformats.org/officeDocument/2006/relationships/hyperlink" Target="http://www.bonjourdefrance.com/exercices/contenu/19/comprehension/525.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pPr algn="ctr"/>
            <a:r>
              <a:rPr lang="en-US" sz="4800" b="1" dirty="0">
                <a:latin typeface="Times New Roman" panose="02020603050405020304" pitchFamily="18" charset="0"/>
                <a:cs typeface="Times New Roman" panose="02020603050405020304" pitchFamily="18" charset="0"/>
              </a:rPr>
              <a:t>Current Assessment for ABC, Inc.</a:t>
            </a:r>
          </a:p>
        </p:txBody>
      </p:sp>
      <p:sp>
        <p:nvSpPr>
          <p:cNvPr id="2" name="Subtitle 1">
            <a:extLst>
              <a:ext uri="{FF2B5EF4-FFF2-40B4-BE49-F238E27FC236}">
                <a16:creationId xmlns:a16="http://schemas.microsoft.com/office/drawing/2014/main" xmlns="" id="{FE59ED13-2A04-4DC1-956C-243BE4513833}"/>
              </a:ext>
            </a:extLst>
          </p:cNvPr>
          <p:cNvSpPr>
            <a:spLocks noGrp="1"/>
          </p:cNvSpPr>
          <p:nvPr>
            <p:ph type="subTitle" idx="1"/>
          </p:nvPr>
        </p:nvSpPr>
        <p:spPr>
          <a:xfrm>
            <a:off x="1507067" y="4050833"/>
            <a:ext cx="7766936" cy="1481749"/>
          </a:xfrm>
        </p:spPr>
        <p:txBody>
          <a:bodyPr>
            <a:normAutofit fontScale="77500" lnSpcReduction="20000"/>
          </a:bodyPr>
          <a:lstStyle/>
          <a:p>
            <a:pPr algn="ctr"/>
            <a:r>
              <a:rPr lang="en-US" dirty="0"/>
              <a:t>Alvin Lugo </a:t>
            </a:r>
          </a:p>
          <a:p>
            <a:pPr algn="ctr"/>
            <a:r>
              <a:rPr lang="en-US" dirty="0"/>
              <a:t>University of Phoenix</a:t>
            </a:r>
          </a:p>
          <a:p>
            <a:pPr algn="ctr"/>
            <a:r>
              <a:rPr lang="en-US" dirty="0"/>
              <a:t>CMGT/578</a:t>
            </a:r>
          </a:p>
          <a:p>
            <a:pPr algn="ctr"/>
            <a:r>
              <a:rPr lang="en-US" dirty="0"/>
              <a:t>Mark Trask</a:t>
            </a:r>
          </a:p>
          <a:p>
            <a:pPr algn="ctr"/>
            <a:r>
              <a:rPr lang="en-US" dirty="0"/>
              <a:t>6/1/2018</a:t>
            </a:r>
          </a:p>
          <a:p>
            <a:endParaRPr lang="en-US" dirty="0"/>
          </a:p>
        </p:txBody>
      </p:sp>
    </p:spTree>
    <p:extLst>
      <p:ext uri="{BB962C8B-B14F-4D97-AF65-F5344CB8AC3E}">
        <p14:creationId xmlns:p14="http://schemas.microsoft.com/office/powerpoint/2010/main" val="390371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General Areas of Concern</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Hardware </a:t>
            </a:r>
          </a:p>
          <a:p>
            <a:pPr>
              <a:lnSpc>
                <a:spcPct val="200000"/>
              </a:lnSpc>
            </a:pPr>
            <a:r>
              <a:rPr lang="en-US" sz="2000" dirty="0">
                <a:latin typeface="Times New Roman" panose="02020603050405020304" pitchFamily="18" charset="0"/>
                <a:cs typeface="Times New Roman" panose="02020603050405020304" pitchFamily="18" charset="0"/>
              </a:rPr>
              <a:t>Software</a:t>
            </a:r>
          </a:p>
          <a:p>
            <a:pPr>
              <a:lnSpc>
                <a:spcPct val="200000"/>
              </a:lnSpc>
            </a:pPr>
            <a:r>
              <a:rPr lang="en-US" sz="2000" dirty="0">
                <a:latin typeface="Times New Roman" panose="02020603050405020304" pitchFamily="18" charset="0"/>
                <a:cs typeface="Times New Roman" panose="02020603050405020304" pitchFamily="18" charset="0"/>
              </a:rPr>
              <a:t>IT expertise</a:t>
            </a:r>
          </a:p>
        </p:txBody>
      </p:sp>
      <p:pic>
        <p:nvPicPr>
          <p:cNvPr id="5" name="Picture 4">
            <a:extLst>
              <a:ext uri="{FF2B5EF4-FFF2-40B4-BE49-F238E27FC236}">
                <a16:creationId xmlns:a16="http://schemas.microsoft.com/office/drawing/2014/main" xmlns="" id="{DFF06B57-A3C0-4474-BAAF-624B8649548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7954178" y="3140108"/>
            <a:ext cx="4147046" cy="3131443"/>
          </a:xfrm>
          <a:prstGeom prst="rect">
            <a:avLst/>
          </a:prstGeom>
        </p:spPr>
      </p:pic>
    </p:spTree>
    <p:extLst>
      <p:ext uri="{BB962C8B-B14F-4D97-AF65-F5344CB8AC3E}">
        <p14:creationId xmlns:p14="http://schemas.microsoft.com/office/powerpoint/2010/main" val="944816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Areas of IT to Assess</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a:lnSpc>
                <a:spcPct val="200000"/>
              </a:lnSpc>
            </a:pPr>
            <a:r>
              <a:rPr lang="en-US" sz="2000" dirty="0">
                <a:latin typeface="Times New Roman" panose="02020603050405020304" pitchFamily="18" charset="0"/>
                <a:cs typeface="Times New Roman" panose="02020603050405020304" pitchFamily="18" charset="0"/>
              </a:rPr>
              <a:t>Work positions</a:t>
            </a:r>
          </a:p>
          <a:p>
            <a:pPr>
              <a:lnSpc>
                <a:spcPct val="200000"/>
              </a:lnSpc>
            </a:pPr>
            <a:r>
              <a:rPr lang="en-US" sz="2000" b="1" dirty="0">
                <a:latin typeface="Times New Roman" panose="02020603050405020304" pitchFamily="18" charset="0"/>
                <a:cs typeface="Times New Roman" panose="02020603050405020304" pitchFamily="18" charset="0"/>
              </a:rPr>
              <a:t>Server</a:t>
            </a:r>
            <a:r>
              <a:rPr lang="en-US" sz="2000" dirty="0">
                <a:latin typeface="Times New Roman" panose="02020603050405020304" pitchFamily="18" charset="0"/>
                <a:cs typeface="Times New Roman" panose="02020603050405020304" pitchFamily="18" charset="0"/>
              </a:rPr>
              <a:t> structure</a:t>
            </a:r>
          </a:p>
          <a:p>
            <a:pPr>
              <a:lnSpc>
                <a:spcPct val="200000"/>
              </a:lnSpc>
            </a:pPr>
            <a:r>
              <a:rPr lang="en-US" sz="2000" dirty="0">
                <a:latin typeface="Times New Roman" panose="02020603050405020304" pitchFamily="18" charset="0"/>
                <a:cs typeface="Times New Roman" panose="02020603050405020304" pitchFamily="18" charset="0"/>
              </a:rPr>
              <a:t>Hardware and Software Licensing and Certification (Griffin &amp; Care, 2014)</a:t>
            </a:r>
          </a:p>
          <a:p>
            <a:pPr>
              <a:lnSpc>
                <a:spcPct val="200000"/>
              </a:lnSpc>
            </a:pPr>
            <a:r>
              <a:rPr lang="en-US" sz="2000" dirty="0">
                <a:latin typeface="Times New Roman" panose="02020603050405020304" pitchFamily="18" charset="0"/>
                <a:cs typeface="Times New Roman" panose="02020603050405020304" pitchFamily="18" charset="0"/>
              </a:rPr>
              <a:t>Configuration e communication system (hardware and software)</a:t>
            </a:r>
          </a:p>
          <a:p>
            <a:pPr>
              <a:lnSpc>
                <a:spcPct val="200000"/>
              </a:lnSpc>
            </a:pPr>
            <a:r>
              <a:rPr lang="en-US" sz="2000" dirty="0">
                <a:latin typeface="Times New Roman" panose="02020603050405020304" pitchFamily="18" charset="0"/>
                <a:cs typeface="Times New Roman" panose="02020603050405020304" pitchFamily="18" charset="0"/>
              </a:rPr>
              <a:t>Security Components</a:t>
            </a:r>
          </a:p>
          <a:p>
            <a:pPr>
              <a:lnSpc>
                <a:spcPct val="200000"/>
              </a:lnSpc>
            </a:pPr>
            <a:r>
              <a:rPr lang="en-US" sz="2000" dirty="0">
                <a:latin typeface="Times New Roman" panose="02020603050405020304" pitchFamily="18" charset="0"/>
                <a:cs typeface="Times New Roman" panose="02020603050405020304" pitchFamily="18" charset="0"/>
              </a:rPr>
              <a:t>Management</a:t>
            </a:r>
          </a:p>
        </p:txBody>
      </p:sp>
      <p:pic>
        <p:nvPicPr>
          <p:cNvPr id="5" name="Picture 4">
            <a:extLst>
              <a:ext uri="{FF2B5EF4-FFF2-40B4-BE49-F238E27FC236}">
                <a16:creationId xmlns:a16="http://schemas.microsoft.com/office/drawing/2014/main" xmlns="" id="{8C4672EC-26A8-48DF-942B-4DF1B9BCF9D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7998246" y="4056572"/>
            <a:ext cx="4193754" cy="2801428"/>
          </a:xfrm>
          <a:prstGeom prst="rect">
            <a:avLst/>
          </a:prstGeom>
        </p:spPr>
      </p:pic>
    </p:spTree>
    <p:extLst>
      <p:ext uri="{BB962C8B-B14F-4D97-AF65-F5344CB8AC3E}">
        <p14:creationId xmlns:p14="http://schemas.microsoft.com/office/powerpoint/2010/main" val="2520478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a:latin typeface="Times New Roman" panose="02020603050405020304" pitchFamily="18" charset="0"/>
                <a:cs typeface="Times New Roman" panose="02020603050405020304" pitchFamily="18" charset="0"/>
              </a:rPr>
              <a:t>Benefits Gained from Evaluation</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a:lnSpc>
                <a:spcPct val="200000"/>
              </a:lnSpc>
            </a:pPr>
            <a:r>
              <a:rPr lang="en-US" sz="2000" dirty="0">
                <a:latin typeface="Times New Roman" panose="02020603050405020304" pitchFamily="18" charset="0"/>
                <a:cs typeface="Times New Roman" panose="02020603050405020304" pitchFamily="18" charset="0"/>
              </a:rPr>
              <a:t>To detect faulty aspects</a:t>
            </a:r>
          </a:p>
          <a:p>
            <a:pPr>
              <a:lnSpc>
                <a:spcPct val="200000"/>
              </a:lnSpc>
            </a:pPr>
            <a:r>
              <a:rPr lang="en-US" sz="2000" dirty="0">
                <a:latin typeface="Times New Roman" panose="02020603050405020304" pitchFamily="18" charset="0"/>
                <a:cs typeface="Times New Roman" panose="02020603050405020304" pitchFamily="18" charset="0"/>
              </a:rPr>
              <a:t>To quantify needs for improvement</a:t>
            </a:r>
          </a:p>
          <a:p>
            <a:pPr>
              <a:lnSpc>
                <a:spcPct val="200000"/>
              </a:lnSpc>
            </a:pPr>
            <a:r>
              <a:rPr lang="en-US" sz="2000" dirty="0">
                <a:latin typeface="Times New Roman" panose="02020603050405020304" pitchFamily="18" charset="0"/>
                <a:cs typeface="Times New Roman" panose="02020603050405020304" pitchFamily="18" charset="0"/>
              </a:rPr>
              <a:t>To assess the cost of renovation</a:t>
            </a:r>
          </a:p>
          <a:p>
            <a:pPr>
              <a:lnSpc>
                <a:spcPct val="200000"/>
              </a:lnSpc>
            </a:pPr>
            <a:r>
              <a:rPr lang="en-US" sz="2000" dirty="0">
                <a:latin typeface="Times New Roman" panose="02020603050405020304" pitchFamily="18" charset="0"/>
                <a:cs typeface="Times New Roman" panose="02020603050405020304" pitchFamily="18" charset="0"/>
              </a:rPr>
              <a:t>Define the extent of safety and privacy for the system</a:t>
            </a:r>
          </a:p>
          <a:p>
            <a:pPr>
              <a:lnSpc>
                <a:spcPct val="200000"/>
              </a:lnSpc>
            </a:pPr>
            <a:r>
              <a:rPr lang="en-US" sz="2000" dirty="0">
                <a:latin typeface="Times New Roman" panose="02020603050405020304" pitchFamily="18" charset="0"/>
                <a:cs typeface="Times New Roman" panose="02020603050405020304" pitchFamily="18" charset="0"/>
              </a:rPr>
              <a:t>To evaluate the skills available</a:t>
            </a:r>
          </a:p>
          <a:p>
            <a:pPr>
              <a:lnSpc>
                <a:spcPct val="200000"/>
              </a:lnSpc>
            </a:pPr>
            <a:r>
              <a:rPr lang="en-US" sz="2000" dirty="0">
                <a:latin typeface="Times New Roman" panose="02020603050405020304" pitchFamily="18" charset="0"/>
                <a:cs typeface="Times New Roman" panose="02020603050405020304" pitchFamily="18" charset="0"/>
              </a:rPr>
              <a:t>Outline any economic need</a:t>
            </a:r>
          </a:p>
          <a:p>
            <a:endParaRPr lang="en-US" sz="2000"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xmlns="" id="{6418A707-8E72-42C8-9E3B-FDCE32A3BF9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8747737" y="1710196"/>
            <a:ext cx="3333750" cy="2600325"/>
          </a:xfrm>
          <a:prstGeom prst="rect">
            <a:avLst/>
          </a:prstGeom>
        </p:spPr>
      </p:pic>
    </p:spTree>
    <p:extLst>
      <p:ext uri="{BB962C8B-B14F-4D97-AF65-F5344CB8AC3E}">
        <p14:creationId xmlns:p14="http://schemas.microsoft.com/office/powerpoint/2010/main" val="3004168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Tools for Assessment</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Risk assessment tools</a:t>
            </a:r>
          </a:p>
          <a:p>
            <a:pPr>
              <a:lnSpc>
                <a:spcPct val="200000"/>
              </a:lnSpc>
            </a:pPr>
            <a:r>
              <a:rPr lang="en-US" sz="2000" dirty="0">
                <a:latin typeface="Times New Roman" panose="02020603050405020304" pitchFamily="18" charset="0"/>
                <a:cs typeface="Times New Roman" panose="02020603050405020304" pitchFamily="18" charset="0"/>
              </a:rPr>
              <a:t>Operative manual</a:t>
            </a:r>
          </a:p>
          <a:p>
            <a:pPr>
              <a:lnSpc>
                <a:spcPct val="200000"/>
              </a:lnSpc>
            </a:pPr>
            <a:r>
              <a:rPr lang="en-US" sz="2000" dirty="0">
                <a:latin typeface="Times New Roman" panose="02020603050405020304" pitchFamily="18" charset="0"/>
                <a:cs typeface="Times New Roman" panose="02020603050405020304" pitchFamily="18" charset="0"/>
              </a:rPr>
              <a:t>Operative and physical manual</a:t>
            </a:r>
          </a:p>
          <a:p>
            <a:pPr>
              <a:lnSpc>
                <a:spcPct val="200000"/>
              </a:lnSpc>
            </a:pPr>
            <a:r>
              <a:rPr lang="en-US" sz="2000" dirty="0">
                <a:latin typeface="Times New Roman" panose="02020603050405020304" pitchFamily="18" charset="0"/>
                <a:cs typeface="Times New Roman" panose="02020603050405020304" pitchFamily="18" charset="0"/>
              </a:rPr>
              <a:t>Tools for measuring hardware speed</a:t>
            </a:r>
          </a:p>
          <a:p>
            <a:pPr>
              <a:lnSpc>
                <a:spcPct val="200000"/>
              </a:lnSpc>
            </a:pPr>
            <a:r>
              <a:rPr lang="en-US" sz="2000" dirty="0">
                <a:latin typeface="Times New Roman" panose="02020603050405020304" pitchFamily="18" charset="0"/>
                <a:cs typeface="Times New Roman" panose="02020603050405020304" pitchFamily="18" charset="0"/>
              </a:rPr>
              <a:t>Command prompts for assessing communication aspects (Eason, 2014)</a:t>
            </a:r>
          </a:p>
        </p:txBody>
      </p:sp>
      <p:pic>
        <p:nvPicPr>
          <p:cNvPr id="5" name="Picture 4">
            <a:extLst>
              <a:ext uri="{FF2B5EF4-FFF2-40B4-BE49-F238E27FC236}">
                <a16:creationId xmlns:a16="http://schemas.microsoft.com/office/drawing/2014/main" xmlns="" id="{AC5F458E-E0AD-424B-9BCE-BF86D4134FB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7934095" y="1535131"/>
            <a:ext cx="4057650" cy="2686050"/>
          </a:xfrm>
          <a:prstGeom prst="rect">
            <a:avLst/>
          </a:prstGeom>
        </p:spPr>
      </p:pic>
    </p:spTree>
    <p:extLst>
      <p:ext uri="{BB962C8B-B14F-4D97-AF65-F5344CB8AC3E}">
        <p14:creationId xmlns:p14="http://schemas.microsoft.com/office/powerpoint/2010/main" val="3962157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Times New Roman" panose="02020603050405020304" pitchFamily="18" charset="0"/>
                <a:cs typeface="Times New Roman" panose="02020603050405020304" pitchFamily="18" charset="0"/>
              </a:rPr>
              <a:t> </a:t>
            </a:r>
            <a:r>
              <a:rPr lang="en-US" sz="4000" b="1" dirty="0">
                <a:latin typeface="Times New Roman" panose="02020603050405020304" pitchFamily="18" charset="0"/>
                <a:cs typeface="Times New Roman" panose="02020603050405020304" pitchFamily="18" charset="0"/>
              </a:rPr>
              <a:t>Project Outcomes</a:t>
            </a: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0" indent="0">
              <a:lnSpc>
                <a:spcPct val="150000"/>
              </a:lnSpc>
              <a:buNone/>
            </a:pPr>
            <a:r>
              <a:rPr lang="en-US" sz="2000" dirty="0">
                <a:latin typeface="Times New Roman" panose="02020603050405020304" pitchFamily="18" charset="0"/>
                <a:cs typeface="Times New Roman" panose="02020603050405020304" pitchFamily="18" charset="0"/>
              </a:rPr>
              <a:t>The study will offer a report for the different Information Technology as follows;</a:t>
            </a:r>
          </a:p>
          <a:p>
            <a:pPr>
              <a:lnSpc>
                <a:spcPct val="150000"/>
              </a:lnSpc>
            </a:pPr>
            <a:r>
              <a:rPr lang="en-US" sz="2000" dirty="0">
                <a:latin typeface="Times New Roman" panose="02020603050405020304" pitchFamily="18" charset="0"/>
                <a:cs typeface="Times New Roman" panose="02020603050405020304" pitchFamily="18" charset="0"/>
              </a:rPr>
              <a:t>Identification of all hardware parts in the systems</a:t>
            </a:r>
          </a:p>
          <a:p>
            <a:pPr>
              <a:lnSpc>
                <a:spcPct val="150000"/>
              </a:lnSpc>
            </a:pPr>
            <a:r>
              <a:rPr lang="en-US" sz="2000" dirty="0">
                <a:latin typeface="Times New Roman" panose="02020603050405020304" pitchFamily="18" charset="0"/>
                <a:cs typeface="Times New Roman" panose="02020603050405020304" pitchFamily="18" charset="0"/>
              </a:rPr>
              <a:t>The current hardware status</a:t>
            </a:r>
          </a:p>
          <a:p>
            <a:pPr>
              <a:lnSpc>
                <a:spcPct val="150000"/>
              </a:lnSpc>
            </a:pPr>
            <a:r>
              <a:rPr lang="en-US" sz="2000" dirty="0">
                <a:latin typeface="Times New Roman" panose="02020603050405020304" pitchFamily="18" charset="0"/>
                <a:cs typeface="Times New Roman" panose="02020603050405020304" pitchFamily="18" charset="0"/>
              </a:rPr>
              <a:t>The ability of all software and hardware to function</a:t>
            </a:r>
          </a:p>
          <a:p>
            <a:pPr>
              <a:lnSpc>
                <a:spcPct val="150000"/>
              </a:lnSpc>
            </a:pPr>
            <a:r>
              <a:rPr lang="en-US" sz="2000" dirty="0">
                <a:latin typeface="Times New Roman" panose="02020603050405020304" pitchFamily="18" charset="0"/>
                <a:cs typeface="Times New Roman" panose="02020603050405020304" pitchFamily="18" charset="0"/>
              </a:rPr>
              <a:t>Procedures for documentation</a:t>
            </a:r>
          </a:p>
          <a:p>
            <a:pPr>
              <a:lnSpc>
                <a:spcPct val="150000"/>
              </a:lnSpc>
            </a:pPr>
            <a:r>
              <a:rPr lang="en-US" sz="2000" dirty="0">
                <a:latin typeface="Times New Roman" panose="02020603050405020304" pitchFamily="18" charset="0"/>
                <a:cs typeface="Times New Roman" panose="02020603050405020304" pitchFamily="18" charset="0"/>
              </a:rPr>
              <a:t>Weakness level of the system</a:t>
            </a:r>
          </a:p>
          <a:p>
            <a:pPr>
              <a:lnSpc>
                <a:spcPct val="150000"/>
              </a:lnSpc>
            </a:pPr>
            <a:r>
              <a:rPr lang="en-US" sz="2000" dirty="0">
                <a:latin typeface="Times New Roman" panose="02020603050405020304" pitchFamily="18" charset="0"/>
                <a:cs typeface="Times New Roman" panose="02020603050405020304" pitchFamily="18" charset="0"/>
              </a:rPr>
              <a:t>Appropriateness of IT skills</a:t>
            </a:r>
          </a:p>
          <a:p>
            <a:endParaRPr lang="en-US"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66805440-6AB4-42D6-8725-A9F15C7BE60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7242427" y="2986795"/>
            <a:ext cx="4400046" cy="2814810"/>
          </a:xfrm>
          <a:prstGeom prst="rect">
            <a:avLst/>
          </a:prstGeom>
        </p:spPr>
      </p:pic>
      <p:sp>
        <p:nvSpPr>
          <p:cNvPr id="6" name="TextBox 5">
            <a:extLst>
              <a:ext uri="{FF2B5EF4-FFF2-40B4-BE49-F238E27FC236}">
                <a16:creationId xmlns:a16="http://schemas.microsoft.com/office/drawing/2014/main" xmlns="" id="{F10D24BC-D8F0-4704-8A54-6887BAF9D529}"/>
              </a:ext>
            </a:extLst>
          </p:cNvPr>
          <p:cNvSpPr txBox="1"/>
          <p:nvPr/>
        </p:nvSpPr>
        <p:spPr>
          <a:xfrm>
            <a:off x="6692900" y="6858000"/>
            <a:ext cx="5499100" cy="230832"/>
          </a:xfrm>
          <a:prstGeom prst="rect">
            <a:avLst/>
          </a:prstGeom>
          <a:noFill/>
        </p:spPr>
        <p:txBody>
          <a:bodyPr wrap="square" rtlCol="0">
            <a:spAutoFit/>
          </a:bodyPr>
          <a:lstStyle/>
          <a:p>
            <a:r>
              <a:rPr lang="en-US" sz="900">
                <a:hlinkClick r:id="rId4" tooltip="http://www.bonjourdefrance.com/exercices/contenu/19/comprehension/525.html"/>
              </a:rPr>
              <a:t>This Photo</a:t>
            </a:r>
            <a:r>
              <a:rPr lang="en-US" sz="900"/>
              <a:t> by Unknown Author is licensed under </a:t>
            </a:r>
            <a:r>
              <a:rPr lang="en-US" sz="900">
                <a:hlinkClick r:id="rId5" tooltip="https://creativecommons.org/licenses/by-nc-nd/4.0/"/>
              </a:rPr>
              <a:t>CC BY-NC-ND</a:t>
            </a:r>
            <a:endParaRPr lang="en-US" sz="900"/>
          </a:p>
        </p:txBody>
      </p:sp>
    </p:spTree>
    <p:extLst>
      <p:ext uri="{BB962C8B-B14F-4D97-AF65-F5344CB8AC3E}">
        <p14:creationId xmlns:p14="http://schemas.microsoft.com/office/powerpoint/2010/main" val="301033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p:txBody>
          <a:bodyPr>
            <a:normAutofit/>
          </a:bodyPr>
          <a:lstStyle/>
          <a:p>
            <a:pPr marL="0" indent="-640080">
              <a:buNone/>
            </a:pPr>
            <a:r>
              <a:rPr lang="en-US" sz="2000" dirty="0">
                <a:latin typeface="Times New Roman" panose="02020603050405020304" pitchFamily="18" charset="0"/>
                <a:cs typeface="Times New Roman" panose="02020603050405020304" pitchFamily="18" charset="0"/>
              </a:rPr>
              <a:t>Griffin, P., &amp; Care, E. (Eds.). (2014). </a:t>
            </a:r>
            <a:r>
              <a:rPr lang="en-US" sz="2000" i="1" dirty="0">
                <a:latin typeface="Times New Roman" panose="02020603050405020304" pitchFamily="18" charset="0"/>
                <a:cs typeface="Times New Roman" panose="02020603050405020304" pitchFamily="18" charset="0"/>
              </a:rPr>
              <a:t>Assessment and teaching of 21st century skills: Methods and approach</a:t>
            </a:r>
            <a:r>
              <a:rPr lang="en-US" sz="2000" dirty="0">
                <a:latin typeface="Times New Roman" panose="02020603050405020304" pitchFamily="18" charset="0"/>
                <a:cs typeface="Times New Roman" panose="02020603050405020304" pitchFamily="18" charset="0"/>
              </a:rPr>
              <a:t>. </a:t>
            </a:r>
          </a:p>
          <a:p>
            <a:pPr marL="0" indent="-640080">
              <a:buNone/>
            </a:pPr>
            <a:r>
              <a:rPr lang="en-US" sz="2000" dirty="0">
                <a:latin typeface="Times New Roman" panose="02020603050405020304" pitchFamily="18" charset="0"/>
                <a:cs typeface="Times New Roman" panose="02020603050405020304" pitchFamily="18" charset="0"/>
              </a:rPr>
              <a:t>Eason, K. D. (2014). </a:t>
            </a:r>
            <a:r>
              <a:rPr lang="en-US" sz="2000" i="1" dirty="0">
                <a:latin typeface="Times New Roman" panose="02020603050405020304" pitchFamily="18" charset="0"/>
                <a:cs typeface="Times New Roman" panose="02020603050405020304" pitchFamily="18" charset="0"/>
              </a:rPr>
              <a:t>Information technology and </a:t>
            </a:r>
            <a:r>
              <a:rPr lang="en-US" sz="2000" i="1" dirty="0" err="1">
                <a:latin typeface="Times New Roman" panose="02020603050405020304" pitchFamily="18" charset="0"/>
                <a:cs typeface="Times New Roman" panose="02020603050405020304" pitchFamily="18" charset="0"/>
              </a:rPr>
              <a:t>organisational</a:t>
            </a:r>
            <a:r>
              <a:rPr lang="en-US" sz="2000" i="1" dirty="0">
                <a:latin typeface="Times New Roman" panose="02020603050405020304" pitchFamily="18" charset="0"/>
                <a:cs typeface="Times New Roman" panose="02020603050405020304" pitchFamily="18" charset="0"/>
              </a:rPr>
              <a:t> change</a:t>
            </a:r>
            <a:r>
              <a:rPr lang="en-US" sz="2000" dirty="0">
                <a:latin typeface="Times New Roman" panose="02020603050405020304" pitchFamily="18" charset="0"/>
                <a:cs typeface="Times New Roman" panose="02020603050405020304" pitchFamily="18" charset="0"/>
              </a:rPr>
              <a:t>. CRC Press. Springer.</a:t>
            </a:r>
          </a:p>
        </p:txBody>
      </p:sp>
    </p:spTree>
    <p:extLst>
      <p:ext uri="{BB962C8B-B14F-4D97-AF65-F5344CB8AC3E}">
        <p14:creationId xmlns:p14="http://schemas.microsoft.com/office/powerpoint/2010/main" val="170835902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54</TotalTime>
  <Words>411</Words>
  <Application>Microsoft Office PowerPoint</Application>
  <PresentationFormat>Widescreen</PresentationFormat>
  <Paragraphs>72</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Current Assessment for ABC, Inc.</vt:lpstr>
      <vt:lpstr>General Areas of Concern </vt:lpstr>
      <vt:lpstr>Areas of IT to Assess </vt:lpstr>
      <vt:lpstr>Benefits Gained from Evaluation</vt:lpstr>
      <vt:lpstr>Tools for Assessment </vt:lpstr>
      <vt:lpstr> Project Outcomes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assessment for IT organization.</dc:title>
  <dc:creator>Alvin Lugo</dc:creator>
  <cp:lastModifiedBy>nuviamr</cp:lastModifiedBy>
  <cp:revision>14</cp:revision>
  <dcterms:created xsi:type="dcterms:W3CDTF">2018-05-31T08:01:23Z</dcterms:created>
  <dcterms:modified xsi:type="dcterms:W3CDTF">2018-07-01T00:30:46Z</dcterms:modified>
</cp:coreProperties>
</file>